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59"/>
  </p:normalViewPr>
  <p:slideViewPr>
    <p:cSldViewPr snapToGrid="0">
      <p:cViewPr>
        <p:scale>
          <a:sx n="112" d="100"/>
          <a:sy n="112" d="100"/>
        </p:scale>
        <p:origin x="680"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1:40.24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6:37.00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13:09.26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19:58.84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21:00.34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25:30.03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26:04.13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26:44.43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36:44.451"/>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4/19/23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6409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9067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2779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66369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0368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329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600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7872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34849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11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4/19/23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87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4/19/23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05103944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6" r:id="rId6"/>
    <p:sldLayoutId id="2147483681" r:id="rId7"/>
    <p:sldLayoutId id="2147483682" r:id="rId8"/>
    <p:sldLayoutId id="2147483683" r:id="rId9"/>
    <p:sldLayoutId id="2147483685" r:id="rId10"/>
    <p:sldLayoutId id="2147483684"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9.xml"/><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147D7-B6E5-25C0-D622-5E33040E0837}"/>
              </a:ext>
            </a:extLst>
          </p:cNvPr>
          <p:cNvSpPr>
            <a:spLocks noGrp="1"/>
          </p:cNvSpPr>
          <p:nvPr>
            <p:ph type="ctrTitle"/>
          </p:nvPr>
        </p:nvSpPr>
        <p:spPr>
          <a:xfrm>
            <a:off x="5297762" y="640080"/>
            <a:ext cx="6251110" cy="3566160"/>
          </a:xfrm>
        </p:spPr>
        <p:txBody>
          <a:bodyPr anchor="b">
            <a:noAutofit/>
          </a:bodyPr>
          <a:lstStyle/>
          <a:p>
            <a:r>
              <a:rPr lang="en-US" sz="3600" dirty="0"/>
              <a:t>Project: G2M Insight For Cab Investment Firm</a:t>
            </a:r>
          </a:p>
        </p:txBody>
      </p:sp>
      <p:sp>
        <p:nvSpPr>
          <p:cNvPr id="3" name="Subtitle 2">
            <a:extLst>
              <a:ext uri="{FF2B5EF4-FFF2-40B4-BE49-F238E27FC236}">
                <a16:creationId xmlns:a16="http://schemas.microsoft.com/office/drawing/2014/main" id="{659A0267-5A91-50C5-1240-AEB3080E9845}"/>
              </a:ext>
            </a:extLst>
          </p:cNvPr>
          <p:cNvSpPr>
            <a:spLocks noGrp="1"/>
          </p:cNvSpPr>
          <p:nvPr>
            <p:ph type="subTitle" idx="1"/>
          </p:nvPr>
        </p:nvSpPr>
        <p:spPr>
          <a:xfrm>
            <a:off x="5297760" y="4636008"/>
            <a:ext cx="6251111" cy="1572768"/>
          </a:xfrm>
        </p:spPr>
        <p:txBody>
          <a:bodyPr>
            <a:normAutofit/>
          </a:bodyPr>
          <a:lstStyle/>
          <a:p>
            <a:r>
              <a:rPr lang="en-US" sz="2800" dirty="0"/>
              <a:t>Data Science Internship </a:t>
            </a:r>
            <a:br>
              <a:rPr lang="en-US" sz="2800" dirty="0"/>
            </a:br>
            <a:r>
              <a:rPr lang="en-US" sz="2800" dirty="0"/>
              <a:t>Submitted by: Shubh Goyal</a:t>
            </a:r>
            <a:br>
              <a:rPr lang="en-US" sz="2800" dirty="0"/>
            </a:br>
            <a:r>
              <a:rPr lang="en-US" sz="2800" dirty="0"/>
              <a:t>Date: 19-April-2023</a:t>
            </a:r>
            <a:endParaRPr lang="en-US" dirty="0"/>
          </a:p>
        </p:txBody>
      </p:sp>
      <p:sp>
        <p:nvSpPr>
          <p:cNvPr id="11"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0CAB051-BC8E-A81D-DB6A-5B4257E8EA94}"/>
              </a:ext>
            </a:extLst>
          </p:cNvPr>
          <p:cNvPicPr>
            <a:picLocks noChangeAspect="1"/>
          </p:cNvPicPr>
          <p:nvPr/>
        </p:nvPicPr>
        <p:blipFill rotWithShape="1">
          <a:blip r:embed="rId2"/>
          <a:srcRect l="26722" r="2234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01162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AAA1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49B352-923E-B83F-E0EA-431636A1412D}"/>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a:solidFill>
                  <a:srgbClr val="FFFFFF"/>
                </a:solidFill>
              </a:rPr>
              <a:t>Payment Mode</a:t>
            </a:r>
          </a:p>
        </p:txBody>
      </p:sp>
      <p:sp>
        <p:nvSpPr>
          <p:cNvPr id="3" name="Content Placeholder 2">
            <a:extLst>
              <a:ext uri="{FF2B5EF4-FFF2-40B4-BE49-F238E27FC236}">
                <a16:creationId xmlns:a16="http://schemas.microsoft.com/office/drawing/2014/main" id="{7404A6B9-15DC-30B5-A5B2-16C520B32DD1}"/>
              </a:ext>
            </a:extLst>
          </p:cNvPr>
          <p:cNvSpPr>
            <a:spLocks noGrp="1"/>
          </p:cNvSpPr>
          <p:nvPr>
            <p:ph idx="1"/>
          </p:nvPr>
        </p:nvSpPr>
        <p:spPr>
          <a:xfrm>
            <a:off x="2895601" y="1900826"/>
            <a:ext cx="6396204" cy="662542"/>
          </a:xfrm>
        </p:spPr>
        <p:txBody>
          <a:bodyPr vert="horz" lIns="91440" tIns="45720" rIns="91440" bIns="45720" rtlCol="0" anchor="ctr">
            <a:normAutofit/>
          </a:bodyPr>
          <a:lstStyle/>
          <a:p>
            <a:pPr marL="0" indent="0" algn="ctr">
              <a:buNone/>
            </a:pPr>
            <a:r>
              <a:rPr lang="en-US" sz="2400">
                <a:solidFill>
                  <a:srgbClr val="FFFFFF"/>
                </a:solidFill>
              </a:rPr>
              <a:t>As we can see that users prefer to pay with a card more compared to cash</a:t>
            </a:r>
          </a:p>
        </p:txBody>
      </p:sp>
      <p:sp>
        <p:nvSpPr>
          <p:cNvPr id="15"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666AD5-235B-87B4-1CF1-03B7229567E3}"/>
              </a:ext>
            </a:extLst>
          </p:cNvPr>
          <p:cNvPicPr>
            <a:picLocks noChangeAspect="1"/>
          </p:cNvPicPr>
          <p:nvPr/>
        </p:nvPicPr>
        <p:blipFill>
          <a:blip r:embed="rId2"/>
          <a:stretch>
            <a:fillRect/>
          </a:stretch>
        </p:blipFill>
        <p:spPr>
          <a:xfrm>
            <a:off x="1280160" y="3039618"/>
            <a:ext cx="7853620" cy="3580638"/>
          </a:xfrm>
          <a:prstGeom prst="rect">
            <a:avLst/>
          </a:prstGeom>
        </p:spPr>
      </p:pic>
    </p:spTree>
    <p:extLst>
      <p:ext uri="{BB962C8B-B14F-4D97-AF65-F5344CB8AC3E}">
        <p14:creationId xmlns:p14="http://schemas.microsoft.com/office/powerpoint/2010/main" val="3022636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86E7E-767B-B19E-DF34-376C1D231345}"/>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600"/>
              <a:t>Users w.r.t Gender</a:t>
            </a:r>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8952F-897E-6073-47F9-6EC52FB148BC}"/>
              </a:ext>
            </a:extLst>
          </p:cNvPr>
          <p:cNvSpPr txBox="1"/>
          <p:nvPr/>
        </p:nvSpPr>
        <p:spPr>
          <a:xfrm>
            <a:off x="630936" y="2660904"/>
            <a:ext cx="4818888" cy="3547872"/>
          </a:xfrm>
          <a:prstGeom prst="rect">
            <a:avLst/>
          </a:prstGeom>
        </p:spPr>
        <p:txBody>
          <a:bodyPr vert="horz" lIns="91440" tIns="45720" rIns="91440" bIns="45720" rtlCol="0" anchor="t">
            <a:normAutofit/>
          </a:bodyPr>
          <a:lstStyle/>
          <a:p>
            <a:pPr>
              <a:lnSpc>
                <a:spcPct val="110000"/>
              </a:lnSpc>
              <a:spcAft>
                <a:spcPts val="600"/>
              </a:spcAft>
            </a:pPr>
            <a:r>
              <a:rPr lang="en-US" dirty="0"/>
              <a:t>• Male users prefer more to travel in Cab </a:t>
            </a:r>
          </a:p>
          <a:p>
            <a:pPr>
              <a:lnSpc>
                <a:spcPct val="110000"/>
              </a:lnSpc>
              <a:spcAft>
                <a:spcPts val="600"/>
              </a:spcAft>
            </a:pPr>
            <a:r>
              <a:rPr lang="en-US" dirty="0"/>
              <a:t>• Users prefer to travel in Yellow Cab</a:t>
            </a:r>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Content Placeholder 3">
            <a:extLst>
              <a:ext uri="{FF2B5EF4-FFF2-40B4-BE49-F238E27FC236}">
                <a16:creationId xmlns:a16="http://schemas.microsoft.com/office/drawing/2014/main" id="{12E0A290-5589-3787-9416-6AB15A04DA62}"/>
              </a:ext>
            </a:extLst>
          </p:cNvPr>
          <p:cNvPicPr>
            <a:picLocks noGrp="1" noChangeAspect="1"/>
          </p:cNvPicPr>
          <p:nvPr>
            <p:ph idx="1"/>
          </p:nvPr>
        </p:nvPicPr>
        <p:blipFill>
          <a:blip r:embed="rId4"/>
          <a:stretch>
            <a:fillRect/>
          </a:stretch>
        </p:blipFill>
        <p:spPr>
          <a:xfrm>
            <a:off x="5376672" y="1375064"/>
            <a:ext cx="6186586" cy="4655404"/>
          </a:xfrm>
          <a:prstGeom prst="rect">
            <a:avLst/>
          </a:prstGeom>
        </p:spPr>
      </p:pic>
    </p:spTree>
    <p:extLst>
      <p:ext uri="{BB962C8B-B14F-4D97-AF65-F5344CB8AC3E}">
        <p14:creationId xmlns:p14="http://schemas.microsoft.com/office/powerpoint/2010/main" val="315511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022A1F-8E0E-8166-AD33-2C8A12856B6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a:t>Users w.r.t Cities</a:t>
            </a:r>
            <a:endParaRPr lang="en-US" dirty="0"/>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8CA53BE-4BB0-32E6-FEF9-FE6454B37601}"/>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110000"/>
              </a:lnSpc>
              <a:spcAft>
                <a:spcPts val="600"/>
              </a:spcAft>
              <a:buFont typeface="Arial" panose="020B0604020202020204" pitchFamily="34" charset="0"/>
              <a:buChar char="•"/>
            </a:pPr>
            <a:r>
              <a:rPr lang="en-US" sz="2400"/>
              <a:t>New York City has the highest Cab users with 28% followed by Chicago with 16% and Los Angeles with 13%</a:t>
            </a:r>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Content Placeholder 3">
            <a:extLst>
              <a:ext uri="{FF2B5EF4-FFF2-40B4-BE49-F238E27FC236}">
                <a16:creationId xmlns:a16="http://schemas.microsoft.com/office/drawing/2014/main" id="{B48F7743-08E0-4B0F-239F-C667A403BFD5}"/>
              </a:ext>
            </a:extLst>
          </p:cNvPr>
          <p:cNvPicPr>
            <a:picLocks noGrp="1" noChangeAspect="1"/>
          </p:cNvPicPr>
          <p:nvPr>
            <p:ph idx="1"/>
          </p:nvPr>
        </p:nvPicPr>
        <p:blipFill>
          <a:blip r:embed="rId4"/>
          <a:stretch>
            <a:fillRect/>
          </a:stretch>
        </p:blipFill>
        <p:spPr>
          <a:xfrm>
            <a:off x="4654296" y="1366514"/>
            <a:ext cx="6903720" cy="4124971"/>
          </a:xfrm>
          <a:prstGeom prst="rect">
            <a:avLst/>
          </a:prstGeom>
        </p:spPr>
      </p:pic>
    </p:spTree>
    <p:extLst>
      <p:ext uri="{BB962C8B-B14F-4D97-AF65-F5344CB8AC3E}">
        <p14:creationId xmlns:p14="http://schemas.microsoft.com/office/powerpoint/2010/main" val="2266880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5D84-3B6D-11F2-DAE6-C937C8DC1B66}"/>
              </a:ext>
            </a:extLst>
          </p:cNvPr>
          <p:cNvSpPr>
            <a:spLocks noGrp="1"/>
          </p:cNvSpPr>
          <p:nvPr>
            <p:ph type="title"/>
          </p:nvPr>
        </p:nvSpPr>
        <p:spPr/>
        <p:txBody>
          <a:bodyPr/>
          <a:lstStyle/>
          <a:p>
            <a:r>
              <a:rPr lang="en-US" dirty="0"/>
              <a:t>Profit Margin</a:t>
            </a:r>
          </a:p>
        </p:txBody>
      </p:sp>
      <p:sp>
        <p:nvSpPr>
          <p:cNvPr id="3" name="Content Placeholder 2">
            <a:extLst>
              <a:ext uri="{FF2B5EF4-FFF2-40B4-BE49-F238E27FC236}">
                <a16:creationId xmlns:a16="http://schemas.microsoft.com/office/drawing/2014/main" id="{11795E28-AFA0-B370-06E9-C5AFFB066B1D}"/>
              </a:ext>
            </a:extLst>
          </p:cNvPr>
          <p:cNvSpPr>
            <a:spLocks noGrp="1"/>
          </p:cNvSpPr>
          <p:nvPr>
            <p:ph idx="1"/>
          </p:nvPr>
        </p:nvSpPr>
        <p:spPr/>
        <p:txBody>
          <a:bodyPr/>
          <a:lstStyle/>
          <a:p>
            <a:pPr marL="0" indent="0">
              <a:buNone/>
            </a:pPr>
            <a:r>
              <a:rPr lang="en-US" dirty="0"/>
              <a:t>• The Yellow cab has a higher Profit Margin (Price Charged - Cost of Trip) compared to Pink cab</a:t>
            </a:r>
          </a:p>
        </p:txBody>
      </p:sp>
      <p:pic>
        <p:nvPicPr>
          <p:cNvPr id="4" name="Picture 3">
            <a:extLst>
              <a:ext uri="{FF2B5EF4-FFF2-40B4-BE49-F238E27FC236}">
                <a16:creationId xmlns:a16="http://schemas.microsoft.com/office/drawing/2014/main" id="{70E586E8-2875-699D-EB2E-446A240555E7}"/>
              </a:ext>
            </a:extLst>
          </p:cNvPr>
          <p:cNvPicPr>
            <a:picLocks noChangeAspect="1"/>
          </p:cNvPicPr>
          <p:nvPr/>
        </p:nvPicPr>
        <p:blipFill>
          <a:blip r:embed="rId2"/>
          <a:stretch>
            <a:fillRect/>
          </a:stretch>
        </p:blipFill>
        <p:spPr>
          <a:xfrm>
            <a:off x="2015490" y="2495518"/>
            <a:ext cx="7772400" cy="4251960"/>
          </a:xfrm>
          <a:prstGeom prst="rect">
            <a:avLst/>
          </a:prstGeom>
        </p:spPr>
      </p:pic>
    </p:spTree>
    <p:extLst>
      <p:ext uri="{BB962C8B-B14F-4D97-AF65-F5344CB8AC3E}">
        <p14:creationId xmlns:p14="http://schemas.microsoft.com/office/powerpoint/2010/main" val="974707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11671EB-9B2E-4E39-94FF-2BA8B0B45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2FC64A3-62BF-47FB-A545-7A43E3653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6"/>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AAA1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22D2ED-2F9F-60E2-73D2-F6CFA367BBD5}"/>
              </a:ext>
            </a:extLst>
          </p:cNvPr>
          <p:cNvSpPr>
            <a:spLocks noGrp="1"/>
          </p:cNvSpPr>
          <p:nvPr>
            <p:ph type="title"/>
          </p:nvPr>
        </p:nvSpPr>
        <p:spPr>
          <a:xfrm>
            <a:off x="630936" y="786384"/>
            <a:ext cx="3419856" cy="1600200"/>
          </a:xfrm>
        </p:spPr>
        <p:txBody>
          <a:bodyPr anchor="ctr">
            <a:normAutofit/>
          </a:bodyPr>
          <a:lstStyle/>
          <a:p>
            <a:r>
              <a:rPr lang="en-US" sz="4800">
                <a:solidFill>
                  <a:schemeClr val="bg1"/>
                </a:solidFill>
              </a:rPr>
              <a:t>Profit Margin w.r.t Time</a:t>
            </a:r>
          </a:p>
        </p:txBody>
      </p:sp>
      <p:sp>
        <p:nvSpPr>
          <p:cNvPr id="1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886E98-62A3-36A6-876E-337F916EE155}"/>
              </a:ext>
            </a:extLst>
          </p:cNvPr>
          <p:cNvSpPr>
            <a:spLocks noGrp="1"/>
          </p:cNvSpPr>
          <p:nvPr>
            <p:ph idx="1"/>
          </p:nvPr>
        </p:nvSpPr>
        <p:spPr>
          <a:xfrm>
            <a:off x="4654295" y="786384"/>
            <a:ext cx="6894576" cy="1600200"/>
          </a:xfrm>
        </p:spPr>
        <p:txBody>
          <a:bodyPr anchor="ctr">
            <a:normAutofit/>
          </a:bodyPr>
          <a:lstStyle/>
          <a:p>
            <a:pPr marL="0" indent="0">
              <a:buNone/>
            </a:pPr>
            <a:r>
              <a:rPr lang="en-US" sz="2000">
                <a:solidFill>
                  <a:schemeClr val="bg1"/>
                </a:solidFill>
              </a:rPr>
              <a:t>• The profit margin decreased w.r.t year </a:t>
            </a:r>
          </a:p>
          <a:p>
            <a:pPr marL="0" indent="0">
              <a:buNone/>
            </a:pPr>
            <a:r>
              <a:rPr lang="en-US" sz="2000">
                <a:solidFill>
                  <a:schemeClr val="bg1"/>
                </a:solidFill>
              </a:rPr>
              <a:t>• The profit margin varies w.r.t month</a:t>
            </a:r>
          </a:p>
        </p:txBody>
      </p:sp>
      <p:pic>
        <p:nvPicPr>
          <p:cNvPr id="4" name="Picture 3" descr="Chart, line chart&#10;&#10;Description automatically generated">
            <a:extLst>
              <a:ext uri="{FF2B5EF4-FFF2-40B4-BE49-F238E27FC236}">
                <a16:creationId xmlns:a16="http://schemas.microsoft.com/office/drawing/2014/main" id="{0B08ADEC-A689-3406-5AF0-7E248779C314}"/>
              </a:ext>
            </a:extLst>
          </p:cNvPr>
          <p:cNvPicPr>
            <a:picLocks noChangeAspect="1"/>
          </p:cNvPicPr>
          <p:nvPr/>
        </p:nvPicPr>
        <p:blipFill>
          <a:blip r:embed="rId2"/>
          <a:stretch>
            <a:fillRect/>
          </a:stretch>
        </p:blipFill>
        <p:spPr>
          <a:xfrm>
            <a:off x="630934" y="3144837"/>
            <a:ext cx="5303520" cy="3248405"/>
          </a:xfrm>
          <a:prstGeom prst="rect">
            <a:avLst/>
          </a:prstGeom>
        </p:spPr>
      </p:pic>
      <p:pic>
        <p:nvPicPr>
          <p:cNvPr id="5" name="Picture 4" descr="Chart, line chart&#10;&#10;Description automatically generated">
            <a:extLst>
              <a:ext uri="{FF2B5EF4-FFF2-40B4-BE49-F238E27FC236}">
                <a16:creationId xmlns:a16="http://schemas.microsoft.com/office/drawing/2014/main" id="{5F29F206-3E24-069A-B390-F302551F86A2}"/>
              </a:ext>
            </a:extLst>
          </p:cNvPr>
          <p:cNvPicPr>
            <a:picLocks noChangeAspect="1"/>
          </p:cNvPicPr>
          <p:nvPr/>
        </p:nvPicPr>
        <p:blipFill>
          <a:blip r:embed="rId3"/>
          <a:stretch>
            <a:fillRect/>
          </a:stretch>
        </p:blipFill>
        <p:spPr>
          <a:xfrm>
            <a:off x="6245351" y="3171354"/>
            <a:ext cx="5303520" cy="3195370"/>
          </a:xfrm>
          <a:prstGeom prst="rect">
            <a:avLst/>
          </a:prstGeom>
        </p:spPr>
      </p:pic>
    </p:spTree>
    <p:extLst>
      <p:ext uri="{BB962C8B-B14F-4D97-AF65-F5344CB8AC3E}">
        <p14:creationId xmlns:p14="http://schemas.microsoft.com/office/powerpoint/2010/main" val="1342266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BBCC0-A9F0-9EC4-D9D8-D714956384D1}"/>
              </a:ext>
            </a:extLst>
          </p:cNvPr>
          <p:cNvSpPr>
            <a:spLocks noGrp="1"/>
          </p:cNvSpPr>
          <p:nvPr>
            <p:ph type="title"/>
          </p:nvPr>
        </p:nvSpPr>
        <p:spPr>
          <a:xfrm>
            <a:off x="471550" y="325370"/>
            <a:ext cx="3300351" cy="1956841"/>
          </a:xfrm>
        </p:spPr>
        <p:txBody>
          <a:bodyPr anchor="b">
            <a:normAutofit/>
          </a:bodyPr>
          <a:lstStyle/>
          <a:p>
            <a:pPr>
              <a:lnSpc>
                <a:spcPct val="90000"/>
              </a:lnSpc>
            </a:pPr>
            <a:r>
              <a:rPr lang="en-US" sz="6600"/>
              <a:t>Users w.r.t Population</a:t>
            </a:r>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416D5F-085C-20BF-1BDA-ED5DD46C2B26}"/>
              </a:ext>
            </a:extLst>
          </p:cNvPr>
          <p:cNvSpPr>
            <a:spLocks noGrp="1"/>
          </p:cNvSpPr>
          <p:nvPr>
            <p:ph idx="1"/>
          </p:nvPr>
        </p:nvSpPr>
        <p:spPr>
          <a:xfrm>
            <a:off x="640081" y="2872899"/>
            <a:ext cx="3131820" cy="3320668"/>
          </a:xfrm>
        </p:spPr>
        <p:txBody>
          <a:bodyPr>
            <a:normAutofit/>
          </a:bodyPr>
          <a:lstStyle/>
          <a:p>
            <a:r>
              <a:rPr lang="en-US" sz="2000" dirty="0"/>
              <a:t>As we can see in the cities of San Francisco, Washington, and Boston more than 30% of the population use cab service</a:t>
            </a:r>
          </a:p>
        </p:txBody>
      </p:sp>
      <p:pic>
        <p:nvPicPr>
          <p:cNvPr id="4" name="Picture 3" descr="Chart, bar chart&#10;&#10;Description automatically generated">
            <a:extLst>
              <a:ext uri="{FF2B5EF4-FFF2-40B4-BE49-F238E27FC236}">
                <a16:creationId xmlns:a16="http://schemas.microsoft.com/office/drawing/2014/main" id="{149D879E-5DB7-1036-E3E4-EA3050DDF422}"/>
              </a:ext>
            </a:extLst>
          </p:cNvPr>
          <p:cNvPicPr>
            <a:picLocks noChangeAspect="1"/>
          </p:cNvPicPr>
          <p:nvPr/>
        </p:nvPicPr>
        <p:blipFill rotWithShape="1">
          <a:blip r:embed="rId2"/>
          <a:srcRect l="24111" r="4924" b="-1"/>
          <a:stretch/>
        </p:blipFill>
        <p:spPr>
          <a:xfrm>
            <a:off x="3664818" y="325370"/>
            <a:ext cx="8317229" cy="6290327"/>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39157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CBC61-AFDD-5FB5-468C-8DC5D8E4451A}"/>
              </a:ext>
            </a:extLst>
          </p:cNvPr>
          <p:cNvSpPr>
            <a:spLocks noGrp="1"/>
          </p:cNvSpPr>
          <p:nvPr>
            <p:ph type="title"/>
          </p:nvPr>
        </p:nvSpPr>
        <p:spPr>
          <a:xfrm>
            <a:off x="630936" y="639520"/>
            <a:ext cx="3429000" cy="1719072"/>
          </a:xfrm>
        </p:spPr>
        <p:txBody>
          <a:bodyPr anchor="b">
            <a:normAutofit/>
          </a:bodyPr>
          <a:lstStyle/>
          <a:p>
            <a:pPr>
              <a:lnSpc>
                <a:spcPct val="90000"/>
              </a:lnSpc>
            </a:pPr>
            <a:r>
              <a:rPr lang="en-US" dirty="0"/>
              <a:t>Average Age of Users</a:t>
            </a:r>
            <a:endParaRPr lang="en-US"/>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6E747F-2DC2-CDB5-ECB3-3A9665A2BB18}"/>
              </a:ext>
            </a:extLst>
          </p:cNvPr>
          <p:cNvSpPr>
            <a:spLocks noGrp="1"/>
          </p:cNvSpPr>
          <p:nvPr>
            <p:ph idx="1"/>
          </p:nvPr>
        </p:nvSpPr>
        <p:spPr>
          <a:xfrm>
            <a:off x="630936" y="2807208"/>
            <a:ext cx="3429000" cy="3410712"/>
          </a:xfrm>
        </p:spPr>
        <p:txBody>
          <a:bodyPr anchor="t">
            <a:normAutofit/>
          </a:bodyPr>
          <a:lstStyle/>
          <a:p>
            <a:r>
              <a:rPr lang="en-US" sz="2400"/>
              <a:t>As we can see 35 Avg age of females and Male who use Cab service</a:t>
            </a:r>
          </a:p>
        </p:txBody>
      </p:sp>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3">
            <a:extLst>
              <a:ext uri="{FF2B5EF4-FFF2-40B4-BE49-F238E27FC236}">
                <a16:creationId xmlns:a16="http://schemas.microsoft.com/office/drawing/2014/main" id="{7D68ED72-83CC-A1AC-73E7-842466759027}"/>
              </a:ext>
            </a:extLst>
          </p:cNvPr>
          <p:cNvPicPr>
            <a:picLocks noChangeAspect="1"/>
          </p:cNvPicPr>
          <p:nvPr/>
        </p:nvPicPr>
        <p:blipFill>
          <a:blip r:embed="rId4"/>
          <a:stretch>
            <a:fillRect/>
          </a:stretch>
        </p:blipFill>
        <p:spPr>
          <a:xfrm>
            <a:off x="4654296" y="1357885"/>
            <a:ext cx="6903720" cy="4142230"/>
          </a:xfrm>
          <a:prstGeom prst="rect">
            <a:avLst/>
          </a:prstGeom>
        </p:spPr>
      </p:pic>
    </p:spTree>
    <p:extLst>
      <p:ext uri="{BB962C8B-B14F-4D97-AF65-F5344CB8AC3E}">
        <p14:creationId xmlns:p14="http://schemas.microsoft.com/office/powerpoint/2010/main" val="199804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29680E-8918-3115-10FB-8E8A95395F81}"/>
              </a:ext>
            </a:extLst>
          </p:cNvPr>
          <p:cNvSpPr>
            <a:spLocks noGrp="1"/>
          </p:cNvSpPr>
          <p:nvPr>
            <p:ph type="title"/>
          </p:nvPr>
        </p:nvSpPr>
        <p:spPr>
          <a:xfrm>
            <a:off x="630936" y="630936"/>
            <a:ext cx="3419856" cy="1463040"/>
          </a:xfrm>
        </p:spPr>
        <p:txBody>
          <a:bodyPr anchor="ctr">
            <a:normAutofit/>
          </a:bodyPr>
          <a:lstStyle/>
          <a:p>
            <a:pPr>
              <a:lnSpc>
                <a:spcPct val="90000"/>
              </a:lnSpc>
            </a:pPr>
            <a:r>
              <a:rPr lang="en-US" sz="4800"/>
              <a:t>Average Income of Users</a:t>
            </a:r>
          </a:p>
        </p:txBody>
      </p:sp>
      <p:sp>
        <p:nvSpPr>
          <p:cNvPr id="3" name="Content Placeholder 2">
            <a:extLst>
              <a:ext uri="{FF2B5EF4-FFF2-40B4-BE49-F238E27FC236}">
                <a16:creationId xmlns:a16="http://schemas.microsoft.com/office/drawing/2014/main" id="{59B8B422-31D9-24F7-C954-117597368E95}"/>
              </a:ext>
            </a:extLst>
          </p:cNvPr>
          <p:cNvSpPr>
            <a:spLocks noGrp="1"/>
          </p:cNvSpPr>
          <p:nvPr>
            <p:ph idx="1"/>
          </p:nvPr>
        </p:nvSpPr>
        <p:spPr>
          <a:xfrm>
            <a:off x="4654295" y="630936"/>
            <a:ext cx="6894576" cy="1463040"/>
          </a:xfrm>
        </p:spPr>
        <p:txBody>
          <a:bodyPr anchor="ctr">
            <a:normAutofit/>
          </a:bodyPr>
          <a:lstStyle/>
          <a:p>
            <a:r>
              <a:rPr lang="en-US" sz="2000"/>
              <a:t>As we can see Avg income is around 15k$ who use cab service</a:t>
            </a: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1" name="Ink 1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3"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rgbClr val="AAA180"/>
          </a:solidFill>
          <a:ln w="34925">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6F0E227-26D3-DB16-D372-FA43A71D9E11}"/>
              </a:ext>
            </a:extLst>
          </p:cNvPr>
          <p:cNvPicPr>
            <a:picLocks noChangeAspect="1"/>
          </p:cNvPicPr>
          <p:nvPr/>
        </p:nvPicPr>
        <p:blipFill>
          <a:blip r:embed="rId4"/>
          <a:stretch>
            <a:fillRect/>
          </a:stretch>
        </p:blipFill>
        <p:spPr>
          <a:xfrm>
            <a:off x="2776638" y="2290936"/>
            <a:ext cx="6626531" cy="3959352"/>
          </a:xfrm>
          <a:prstGeom prst="rect">
            <a:avLst/>
          </a:prstGeom>
        </p:spPr>
      </p:pic>
    </p:spTree>
    <p:extLst>
      <p:ext uri="{BB962C8B-B14F-4D97-AF65-F5344CB8AC3E}">
        <p14:creationId xmlns:p14="http://schemas.microsoft.com/office/powerpoint/2010/main" val="935975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904E5-8316-50F6-4020-44FCF587741B}"/>
              </a:ext>
            </a:extLst>
          </p:cNvPr>
          <p:cNvSpPr>
            <a:spLocks noGrp="1"/>
          </p:cNvSpPr>
          <p:nvPr>
            <p:ph type="title"/>
          </p:nvPr>
        </p:nvSpPr>
        <p:spPr>
          <a:xfrm>
            <a:off x="630936" y="639520"/>
            <a:ext cx="3429000" cy="1719072"/>
          </a:xfrm>
        </p:spPr>
        <p:txBody>
          <a:bodyPr anchor="b">
            <a:normAutofit/>
          </a:bodyPr>
          <a:lstStyle/>
          <a:p>
            <a:pPr>
              <a:lnSpc>
                <a:spcPct val="90000"/>
              </a:lnSpc>
            </a:pPr>
            <a:r>
              <a:rPr lang="en-US"/>
              <a:t>Price Charged w.r.t Distance</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767DCA-3730-B620-150C-EB71C799963F}"/>
              </a:ext>
            </a:extLst>
          </p:cNvPr>
          <p:cNvSpPr>
            <a:spLocks noGrp="1"/>
          </p:cNvSpPr>
          <p:nvPr>
            <p:ph idx="1"/>
          </p:nvPr>
        </p:nvSpPr>
        <p:spPr>
          <a:xfrm>
            <a:off x="630936" y="2807208"/>
            <a:ext cx="3429000" cy="3410712"/>
          </a:xfrm>
        </p:spPr>
        <p:txBody>
          <a:bodyPr anchor="t">
            <a:normAutofit/>
          </a:bodyPr>
          <a:lstStyle/>
          <a:p>
            <a:r>
              <a:rPr lang="en-US" sz="2400"/>
              <a:t>As we can see there is a linear relationship between KM traveled and Price Charged as we expected. However, Yellow Cab has high charges compared to Pink.</a:t>
            </a:r>
          </a:p>
        </p:txBody>
      </p:sp>
      <mc:AlternateContent xmlns:mc="http://schemas.openxmlformats.org/markup-compatibility/2006">
        <mc:Choice xmlns:p14="http://schemas.microsoft.com/office/powerpoint/2010/main" Requires="p14">
          <p:contentPart p14:bwMode="auto" r:id="rId2">
            <p14:nvContentPartPr>
              <p14:cNvPr id="17"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7"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3" descr="Chart, scatter chart&#10;&#10;Description automatically generated">
            <a:extLst>
              <a:ext uri="{FF2B5EF4-FFF2-40B4-BE49-F238E27FC236}">
                <a16:creationId xmlns:a16="http://schemas.microsoft.com/office/drawing/2014/main" id="{2EDFD2F0-96A4-D0CC-605A-E1B8F6E9CC51}"/>
              </a:ext>
            </a:extLst>
          </p:cNvPr>
          <p:cNvPicPr>
            <a:picLocks noChangeAspect="1"/>
          </p:cNvPicPr>
          <p:nvPr/>
        </p:nvPicPr>
        <p:blipFill>
          <a:blip r:embed="rId4"/>
          <a:stretch>
            <a:fillRect/>
          </a:stretch>
        </p:blipFill>
        <p:spPr>
          <a:xfrm>
            <a:off x="4286250" y="1149813"/>
            <a:ext cx="7749540" cy="4734350"/>
          </a:xfrm>
          <a:prstGeom prst="rect">
            <a:avLst/>
          </a:prstGeom>
        </p:spPr>
      </p:pic>
    </p:spTree>
    <p:extLst>
      <p:ext uri="{BB962C8B-B14F-4D97-AF65-F5344CB8AC3E}">
        <p14:creationId xmlns:p14="http://schemas.microsoft.com/office/powerpoint/2010/main" val="360819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0239-71EF-54E8-A42F-BB1D730122B0}"/>
              </a:ext>
            </a:extLst>
          </p:cNvPr>
          <p:cNvSpPr>
            <a:spLocks noGrp="1"/>
          </p:cNvSpPr>
          <p:nvPr>
            <p:ph type="title"/>
          </p:nvPr>
        </p:nvSpPr>
        <p:spPr/>
        <p:txBody>
          <a:bodyPr>
            <a:normAutofit fontScale="90000"/>
          </a:bodyPr>
          <a:lstStyle/>
          <a:p>
            <a:r>
              <a:rPr lang="en-US" dirty="0"/>
              <a:t>Hypothesis 1: Is there any difference in profit regarding Gender</a:t>
            </a:r>
          </a:p>
        </p:txBody>
      </p:sp>
      <p:sp>
        <p:nvSpPr>
          <p:cNvPr id="3" name="Content Placeholder 2">
            <a:extLst>
              <a:ext uri="{FF2B5EF4-FFF2-40B4-BE49-F238E27FC236}">
                <a16:creationId xmlns:a16="http://schemas.microsoft.com/office/drawing/2014/main" id="{33E1CC2D-27DA-01BF-F224-992C23ABB4BF}"/>
              </a:ext>
            </a:extLst>
          </p:cNvPr>
          <p:cNvSpPr>
            <a:spLocks noGrp="1"/>
          </p:cNvSpPr>
          <p:nvPr>
            <p:ph idx="1"/>
          </p:nvPr>
        </p:nvSpPr>
        <p:spPr/>
        <p:txBody>
          <a:bodyPr/>
          <a:lstStyle/>
          <a:p>
            <a:r>
              <a:rPr lang="en-US" dirty="0"/>
              <a:t>H0: There is no difference regarding Gender in both cab companies. </a:t>
            </a:r>
          </a:p>
          <a:p>
            <a:r>
              <a:rPr lang="en-US" dirty="0"/>
              <a:t>H1: There is a difference regarding Gender in both cab companies.</a:t>
            </a:r>
          </a:p>
        </p:txBody>
      </p:sp>
      <p:pic>
        <p:nvPicPr>
          <p:cNvPr id="4" name="Picture 3">
            <a:extLst>
              <a:ext uri="{FF2B5EF4-FFF2-40B4-BE49-F238E27FC236}">
                <a16:creationId xmlns:a16="http://schemas.microsoft.com/office/drawing/2014/main" id="{D47721D4-34EE-3420-383C-FE0B25AFAE4B}"/>
              </a:ext>
            </a:extLst>
          </p:cNvPr>
          <p:cNvPicPr>
            <a:picLocks noChangeAspect="1"/>
          </p:cNvPicPr>
          <p:nvPr/>
        </p:nvPicPr>
        <p:blipFill>
          <a:blip r:embed="rId2"/>
          <a:stretch>
            <a:fillRect/>
          </a:stretch>
        </p:blipFill>
        <p:spPr>
          <a:xfrm>
            <a:off x="838200" y="3887670"/>
            <a:ext cx="7772400" cy="614167"/>
          </a:xfrm>
          <a:prstGeom prst="rect">
            <a:avLst/>
          </a:prstGeom>
        </p:spPr>
      </p:pic>
      <p:pic>
        <p:nvPicPr>
          <p:cNvPr id="5" name="Picture 4">
            <a:extLst>
              <a:ext uri="{FF2B5EF4-FFF2-40B4-BE49-F238E27FC236}">
                <a16:creationId xmlns:a16="http://schemas.microsoft.com/office/drawing/2014/main" id="{9FDA2768-AC01-F16F-D92C-07304E4BE704}"/>
              </a:ext>
            </a:extLst>
          </p:cNvPr>
          <p:cNvPicPr>
            <a:picLocks noChangeAspect="1"/>
          </p:cNvPicPr>
          <p:nvPr/>
        </p:nvPicPr>
        <p:blipFill>
          <a:blip r:embed="rId3"/>
          <a:stretch>
            <a:fillRect/>
          </a:stretch>
        </p:blipFill>
        <p:spPr>
          <a:xfrm>
            <a:off x="838200" y="5140398"/>
            <a:ext cx="7772400" cy="402385"/>
          </a:xfrm>
          <a:prstGeom prst="rect">
            <a:avLst/>
          </a:prstGeom>
        </p:spPr>
      </p:pic>
      <p:sp>
        <p:nvSpPr>
          <p:cNvPr id="7" name="TextBox 6">
            <a:extLst>
              <a:ext uri="{FF2B5EF4-FFF2-40B4-BE49-F238E27FC236}">
                <a16:creationId xmlns:a16="http://schemas.microsoft.com/office/drawing/2014/main" id="{A264E768-1862-7A64-AC37-53E19E1EC33B}"/>
              </a:ext>
            </a:extLst>
          </p:cNvPr>
          <p:cNvSpPr txBox="1"/>
          <p:nvPr/>
        </p:nvSpPr>
        <p:spPr>
          <a:xfrm>
            <a:off x="838200" y="3363409"/>
            <a:ext cx="6097904" cy="369332"/>
          </a:xfrm>
          <a:prstGeom prst="rect">
            <a:avLst/>
          </a:prstGeom>
          <a:noFill/>
        </p:spPr>
        <p:txBody>
          <a:bodyPr wrap="square">
            <a:spAutoFit/>
          </a:bodyPr>
          <a:lstStyle/>
          <a:p>
            <a:r>
              <a:rPr lang="en-US" dirty="0">
                <a:latin typeface="Baloo Bhaijaan" panose="03080902040302020200" pitchFamily="66" charset="-78"/>
                <a:cs typeface="Baloo Bhaijaan" panose="03080902040302020200" pitchFamily="66" charset="-78"/>
              </a:rPr>
              <a:t>Pink Cab Company</a:t>
            </a:r>
          </a:p>
        </p:txBody>
      </p:sp>
      <p:sp>
        <p:nvSpPr>
          <p:cNvPr id="9" name="TextBox 8">
            <a:extLst>
              <a:ext uri="{FF2B5EF4-FFF2-40B4-BE49-F238E27FC236}">
                <a16:creationId xmlns:a16="http://schemas.microsoft.com/office/drawing/2014/main" id="{48EED7DA-9D33-136B-F0E1-E035C014DE95}"/>
              </a:ext>
            </a:extLst>
          </p:cNvPr>
          <p:cNvSpPr txBox="1"/>
          <p:nvPr/>
        </p:nvSpPr>
        <p:spPr>
          <a:xfrm>
            <a:off x="838200" y="4740533"/>
            <a:ext cx="6097904" cy="369332"/>
          </a:xfrm>
          <a:prstGeom prst="rect">
            <a:avLst/>
          </a:prstGeom>
          <a:noFill/>
        </p:spPr>
        <p:txBody>
          <a:bodyPr wrap="square">
            <a:spAutoFit/>
          </a:bodyPr>
          <a:lstStyle/>
          <a:p>
            <a:r>
              <a:rPr lang="en-US" dirty="0">
                <a:latin typeface="Baloo Bhaijaan" panose="03080902040302020200" pitchFamily="66" charset="-78"/>
                <a:cs typeface="Baloo Bhaijaan" panose="03080902040302020200" pitchFamily="66" charset="-78"/>
              </a:rPr>
              <a:t>Yellow Cab Company</a:t>
            </a:r>
          </a:p>
        </p:txBody>
      </p:sp>
      <p:sp>
        <p:nvSpPr>
          <p:cNvPr id="11" name="TextBox 10">
            <a:extLst>
              <a:ext uri="{FF2B5EF4-FFF2-40B4-BE49-F238E27FC236}">
                <a16:creationId xmlns:a16="http://schemas.microsoft.com/office/drawing/2014/main" id="{8788DDF9-5DE3-A6ED-58A0-BAD1CAD27815}"/>
              </a:ext>
            </a:extLst>
          </p:cNvPr>
          <p:cNvSpPr txBox="1"/>
          <p:nvPr/>
        </p:nvSpPr>
        <p:spPr>
          <a:xfrm>
            <a:off x="838200" y="5659726"/>
            <a:ext cx="6097904" cy="369332"/>
          </a:xfrm>
          <a:prstGeom prst="rect">
            <a:avLst/>
          </a:prstGeom>
          <a:noFill/>
        </p:spPr>
        <p:txBody>
          <a:bodyPr wrap="square">
            <a:spAutoFit/>
          </a:bodyPr>
          <a:lstStyle/>
          <a:p>
            <a:r>
              <a:rPr lang="en-US" dirty="0">
                <a:latin typeface="Baloo Bhaijaan" panose="03080902040302020200" pitchFamily="66" charset="-78"/>
                <a:cs typeface="Baloo Bhaijaan" panose="03080902040302020200" pitchFamily="66" charset="-78"/>
              </a:rPr>
              <a:t>Conclusion</a:t>
            </a:r>
          </a:p>
        </p:txBody>
      </p:sp>
      <p:sp>
        <p:nvSpPr>
          <p:cNvPr id="13" name="TextBox 12">
            <a:extLst>
              <a:ext uri="{FF2B5EF4-FFF2-40B4-BE49-F238E27FC236}">
                <a16:creationId xmlns:a16="http://schemas.microsoft.com/office/drawing/2014/main" id="{34203D6F-15A6-6579-7646-FE5C2F4E3FD7}"/>
              </a:ext>
            </a:extLst>
          </p:cNvPr>
          <p:cNvSpPr txBox="1"/>
          <p:nvPr/>
        </p:nvSpPr>
        <p:spPr>
          <a:xfrm>
            <a:off x="929640" y="6090791"/>
            <a:ext cx="6097904" cy="369332"/>
          </a:xfrm>
          <a:prstGeom prst="rect">
            <a:avLst/>
          </a:prstGeom>
          <a:noFill/>
        </p:spPr>
        <p:txBody>
          <a:bodyPr wrap="square">
            <a:spAutoFit/>
          </a:bodyPr>
          <a:lstStyle/>
          <a:p>
            <a:r>
              <a:rPr lang="en-US" dirty="0"/>
              <a:t>There is no difference regarding Gender in both cab companies</a:t>
            </a:r>
          </a:p>
        </p:txBody>
      </p:sp>
    </p:spTree>
    <p:extLst>
      <p:ext uri="{BB962C8B-B14F-4D97-AF65-F5344CB8AC3E}">
        <p14:creationId xmlns:p14="http://schemas.microsoft.com/office/powerpoint/2010/main" val="1856288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E138E-FBAB-D27A-2B97-D87AF7FA2CF7}"/>
              </a:ext>
            </a:extLst>
          </p:cNvPr>
          <p:cNvSpPr>
            <a:spLocks noGrp="1"/>
          </p:cNvSpPr>
          <p:nvPr>
            <p:ph type="title"/>
          </p:nvPr>
        </p:nvSpPr>
        <p:spPr>
          <a:xfrm>
            <a:off x="955548" y="777240"/>
            <a:ext cx="4818888" cy="1481328"/>
          </a:xfrm>
        </p:spPr>
        <p:txBody>
          <a:bodyPr anchor="b">
            <a:normAutofit/>
          </a:bodyPr>
          <a:lstStyle/>
          <a:p>
            <a:r>
              <a:rPr lang="en-US" sz="5600" dirty="0"/>
              <a:t>Outline</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A0024-3E01-4521-DC54-7EE851E98C76}"/>
              </a:ext>
            </a:extLst>
          </p:cNvPr>
          <p:cNvSpPr>
            <a:spLocks noGrp="1"/>
          </p:cNvSpPr>
          <p:nvPr>
            <p:ph idx="1"/>
          </p:nvPr>
        </p:nvSpPr>
        <p:spPr>
          <a:xfrm>
            <a:off x="630936" y="2660904"/>
            <a:ext cx="4818888" cy="3547872"/>
          </a:xfrm>
        </p:spPr>
        <p:txBody>
          <a:bodyPr anchor="t">
            <a:normAutofit/>
          </a:bodyPr>
          <a:lstStyle/>
          <a:p>
            <a:r>
              <a:rPr lang="en-US" dirty="0"/>
              <a:t>Problem Statement</a:t>
            </a:r>
          </a:p>
          <a:p>
            <a:r>
              <a:rPr lang="en-US" dirty="0"/>
              <a:t>Datasets Information</a:t>
            </a:r>
          </a:p>
          <a:p>
            <a:r>
              <a:rPr lang="en-US" dirty="0"/>
              <a:t>Exploratory Data Analysis</a:t>
            </a:r>
          </a:p>
          <a:p>
            <a:r>
              <a:rPr lang="en-US" dirty="0"/>
              <a:t>Multiple Hypothesis Test</a:t>
            </a:r>
          </a:p>
          <a:p>
            <a:r>
              <a:rPr lang="en-US" dirty="0"/>
              <a:t>Summary</a:t>
            </a:r>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Graphic 6" descr="Test Plan">
            <a:extLst>
              <a:ext uri="{FF2B5EF4-FFF2-40B4-BE49-F238E27FC236}">
                <a16:creationId xmlns:a16="http://schemas.microsoft.com/office/drawing/2014/main" id="{6E8DE75C-EAC0-ED65-A1E6-9C4C7F152E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3734" y="777240"/>
            <a:ext cx="5458968" cy="5458968"/>
          </a:xfrm>
          <a:prstGeom prst="rect">
            <a:avLst/>
          </a:prstGeom>
        </p:spPr>
      </p:pic>
    </p:spTree>
    <p:extLst>
      <p:ext uri="{BB962C8B-B14F-4D97-AF65-F5344CB8AC3E}">
        <p14:creationId xmlns:p14="http://schemas.microsoft.com/office/powerpoint/2010/main" val="893184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7A32-A0A2-1C6E-8AC8-405B7102CF0C}"/>
              </a:ext>
            </a:extLst>
          </p:cNvPr>
          <p:cNvSpPr>
            <a:spLocks noGrp="1"/>
          </p:cNvSpPr>
          <p:nvPr>
            <p:ph type="title"/>
          </p:nvPr>
        </p:nvSpPr>
        <p:spPr/>
        <p:txBody>
          <a:bodyPr>
            <a:normAutofit fontScale="90000"/>
          </a:bodyPr>
          <a:lstStyle/>
          <a:p>
            <a:r>
              <a:rPr lang="en-US" dirty="0"/>
              <a:t>Hypothesis 2: Is there any difference in Profit regarding Age</a:t>
            </a:r>
          </a:p>
        </p:txBody>
      </p:sp>
      <p:sp>
        <p:nvSpPr>
          <p:cNvPr id="3" name="Content Placeholder 2">
            <a:extLst>
              <a:ext uri="{FF2B5EF4-FFF2-40B4-BE49-F238E27FC236}">
                <a16:creationId xmlns:a16="http://schemas.microsoft.com/office/drawing/2014/main" id="{812BA480-3F7A-DC35-D86A-769FE803484D}"/>
              </a:ext>
            </a:extLst>
          </p:cNvPr>
          <p:cNvSpPr>
            <a:spLocks noGrp="1"/>
          </p:cNvSpPr>
          <p:nvPr>
            <p:ph idx="1"/>
          </p:nvPr>
        </p:nvSpPr>
        <p:spPr/>
        <p:txBody>
          <a:bodyPr>
            <a:normAutofit/>
          </a:bodyPr>
          <a:lstStyle/>
          <a:p>
            <a:r>
              <a:rPr lang="en-US" sz="1400" dirty="0">
                <a:latin typeface="Cambria" panose="02040503050406030204" pitchFamily="18" charset="0"/>
              </a:rPr>
              <a:t>H0: There is no difference regarding Age in both cab companies. </a:t>
            </a:r>
          </a:p>
          <a:p>
            <a:r>
              <a:rPr lang="en-US" sz="1400" dirty="0">
                <a:latin typeface="Cambria" panose="02040503050406030204" pitchFamily="18" charset="0"/>
              </a:rPr>
              <a:t>H1: There is a difference in Age in both cab companies.</a:t>
            </a:r>
          </a:p>
          <a:p>
            <a:endParaRPr lang="en-US" sz="1400" dirty="0">
              <a:latin typeface="Cambria" panose="02040503050406030204" pitchFamily="18" charset="0"/>
            </a:endParaRPr>
          </a:p>
          <a:p>
            <a:r>
              <a:rPr lang="en-US" sz="1400" dirty="0">
                <a:latin typeface="Cambria" panose="02040503050406030204" pitchFamily="18" charset="0"/>
              </a:rPr>
              <a:t>Pink cab company</a:t>
            </a:r>
          </a:p>
          <a:p>
            <a:endParaRPr lang="en-US" sz="1400" dirty="0">
              <a:latin typeface="Cambria" panose="02040503050406030204" pitchFamily="18" charset="0"/>
            </a:endParaRPr>
          </a:p>
          <a:p>
            <a:r>
              <a:rPr lang="en-US" sz="1400" dirty="0">
                <a:latin typeface="Cambria" panose="02040503050406030204" pitchFamily="18" charset="0"/>
              </a:rPr>
              <a:t>Yellow cab company </a:t>
            </a:r>
          </a:p>
          <a:p>
            <a:endParaRPr lang="en-US" sz="1400" dirty="0">
              <a:latin typeface="Cambria" panose="02040503050406030204" pitchFamily="18" charset="0"/>
            </a:endParaRPr>
          </a:p>
          <a:p>
            <a:r>
              <a:rPr lang="en-US" sz="1400" dirty="0">
                <a:latin typeface="Cambria" panose="02040503050406030204" pitchFamily="18" charset="0"/>
              </a:rPr>
              <a:t>Conclusion </a:t>
            </a:r>
          </a:p>
        </p:txBody>
      </p:sp>
      <p:pic>
        <p:nvPicPr>
          <p:cNvPr id="4" name="Picture 3">
            <a:extLst>
              <a:ext uri="{FF2B5EF4-FFF2-40B4-BE49-F238E27FC236}">
                <a16:creationId xmlns:a16="http://schemas.microsoft.com/office/drawing/2014/main" id="{71731621-864A-34C5-4635-6F344717EBFD}"/>
              </a:ext>
            </a:extLst>
          </p:cNvPr>
          <p:cNvPicPr>
            <a:picLocks noChangeAspect="1"/>
          </p:cNvPicPr>
          <p:nvPr/>
        </p:nvPicPr>
        <p:blipFill rotWithShape="1">
          <a:blip r:embed="rId2"/>
          <a:srcRect t="-578" b="90478"/>
          <a:stretch/>
        </p:blipFill>
        <p:spPr>
          <a:xfrm>
            <a:off x="998220" y="3429000"/>
            <a:ext cx="7772400" cy="299466"/>
          </a:xfrm>
          <a:prstGeom prst="rect">
            <a:avLst/>
          </a:prstGeom>
        </p:spPr>
      </p:pic>
      <p:pic>
        <p:nvPicPr>
          <p:cNvPr id="5" name="Picture 4">
            <a:extLst>
              <a:ext uri="{FF2B5EF4-FFF2-40B4-BE49-F238E27FC236}">
                <a16:creationId xmlns:a16="http://schemas.microsoft.com/office/drawing/2014/main" id="{1FDCE4F7-EB5E-767E-2AFF-883C03E6A981}"/>
              </a:ext>
            </a:extLst>
          </p:cNvPr>
          <p:cNvPicPr>
            <a:picLocks noChangeAspect="1"/>
          </p:cNvPicPr>
          <p:nvPr/>
        </p:nvPicPr>
        <p:blipFill rotWithShape="1">
          <a:blip r:embed="rId2"/>
          <a:srcRect t="91335"/>
          <a:stretch/>
        </p:blipFill>
        <p:spPr>
          <a:xfrm>
            <a:off x="998220" y="4055364"/>
            <a:ext cx="7772400" cy="389004"/>
          </a:xfrm>
          <a:prstGeom prst="rect">
            <a:avLst/>
          </a:prstGeom>
        </p:spPr>
      </p:pic>
      <p:sp>
        <p:nvSpPr>
          <p:cNvPr id="7" name="TextBox 6">
            <a:extLst>
              <a:ext uri="{FF2B5EF4-FFF2-40B4-BE49-F238E27FC236}">
                <a16:creationId xmlns:a16="http://schemas.microsoft.com/office/drawing/2014/main" id="{B6D8E360-276D-AD4B-6165-D0CA5DF0C429}"/>
              </a:ext>
            </a:extLst>
          </p:cNvPr>
          <p:cNvSpPr txBox="1"/>
          <p:nvPr/>
        </p:nvSpPr>
        <p:spPr>
          <a:xfrm>
            <a:off x="998220" y="4943524"/>
            <a:ext cx="6097904" cy="369332"/>
          </a:xfrm>
          <a:prstGeom prst="rect">
            <a:avLst/>
          </a:prstGeom>
          <a:noFill/>
        </p:spPr>
        <p:txBody>
          <a:bodyPr wrap="square">
            <a:spAutoFit/>
          </a:bodyPr>
          <a:lstStyle/>
          <a:p>
            <a:r>
              <a:rPr lang="en-US" dirty="0"/>
              <a:t>Looks like Yellow Cab company offers discounts for their customers who are older than 60 years old.</a:t>
            </a:r>
          </a:p>
        </p:txBody>
      </p:sp>
    </p:spTree>
    <p:extLst>
      <p:ext uri="{BB962C8B-B14F-4D97-AF65-F5344CB8AC3E}">
        <p14:creationId xmlns:p14="http://schemas.microsoft.com/office/powerpoint/2010/main" val="1490877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B07C-F29B-738C-9806-97D11A365C04}"/>
              </a:ext>
            </a:extLst>
          </p:cNvPr>
          <p:cNvSpPr>
            <a:spLocks noGrp="1"/>
          </p:cNvSpPr>
          <p:nvPr>
            <p:ph type="title"/>
          </p:nvPr>
        </p:nvSpPr>
        <p:spPr/>
        <p:txBody>
          <a:bodyPr>
            <a:noAutofit/>
          </a:bodyPr>
          <a:lstStyle/>
          <a:p>
            <a:r>
              <a:rPr lang="en-US" sz="4000" dirty="0"/>
              <a:t>Hypothesis 3: Is there any difference in Profit regarding Payment mode</a:t>
            </a:r>
          </a:p>
        </p:txBody>
      </p:sp>
      <p:sp>
        <p:nvSpPr>
          <p:cNvPr id="3" name="Content Placeholder 2">
            <a:extLst>
              <a:ext uri="{FF2B5EF4-FFF2-40B4-BE49-F238E27FC236}">
                <a16:creationId xmlns:a16="http://schemas.microsoft.com/office/drawing/2014/main" id="{30A21F58-A228-3877-C929-6B0A319E30D6}"/>
              </a:ext>
            </a:extLst>
          </p:cNvPr>
          <p:cNvSpPr>
            <a:spLocks noGrp="1"/>
          </p:cNvSpPr>
          <p:nvPr>
            <p:ph idx="1"/>
          </p:nvPr>
        </p:nvSpPr>
        <p:spPr/>
        <p:txBody>
          <a:bodyPr>
            <a:normAutofit/>
          </a:bodyPr>
          <a:lstStyle/>
          <a:p>
            <a:pPr marL="0" indent="0">
              <a:buNone/>
            </a:pPr>
            <a:r>
              <a:rPr lang="en-US" sz="1400" dirty="0">
                <a:latin typeface="Cambria" panose="02040503050406030204" pitchFamily="18" charset="0"/>
              </a:rPr>
              <a:t>• H0: There is no difference regarding Payment Mode in both cab companies. </a:t>
            </a:r>
          </a:p>
          <a:p>
            <a:pPr marL="0" indent="0">
              <a:buNone/>
            </a:pPr>
            <a:r>
              <a:rPr lang="en-US" sz="1400" dirty="0">
                <a:latin typeface="Cambria" panose="02040503050406030204" pitchFamily="18" charset="0"/>
              </a:rPr>
              <a:t>• H1: There is a difference regarding Payment Mode in both cab companies.</a:t>
            </a:r>
          </a:p>
          <a:p>
            <a:pPr marL="0" indent="0">
              <a:buNone/>
            </a:pPr>
            <a:endParaRPr lang="en-US" sz="1400" dirty="0">
              <a:latin typeface="Cambria" panose="02040503050406030204" pitchFamily="18" charset="0"/>
            </a:endParaRPr>
          </a:p>
          <a:p>
            <a:pPr marL="0" indent="0">
              <a:buNone/>
            </a:pPr>
            <a:r>
              <a:rPr lang="en-US" sz="1400" dirty="0">
                <a:latin typeface="Cambria" panose="02040503050406030204" pitchFamily="18" charset="0"/>
              </a:rPr>
              <a:t>PINK CAB COMPANY </a:t>
            </a:r>
          </a:p>
          <a:p>
            <a:pPr marL="0" indent="0">
              <a:buNone/>
            </a:pPr>
            <a:endParaRPr lang="en-US" sz="1400" dirty="0">
              <a:latin typeface="Cambria" panose="02040503050406030204" pitchFamily="18" charset="0"/>
            </a:endParaRPr>
          </a:p>
          <a:p>
            <a:pPr marL="0" indent="0">
              <a:buNone/>
            </a:pPr>
            <a:endParaRPr lang="en-US" sz="1400" dirty="0">
              <a:latin typeface="Cambria" panose="02040503050406030204" pitchFamily="18" charset="0"/>
            </a:endParaRPr>
          </a:p>
          <a:p>
            <a:pPr marL="0" indent="0">
              <a:buNone/>
            </a:pPr>
            <a:r>
              <a:rPr lang="en-US" sz="1400" dirty="0">
                <a:latin typeface="Cambria" panose="02040503050406030204" pitchFamily="18" charset="0"/>
              </a:rPr>
              <a:t>YELLOW CAB COMPANY </a:t>
            </a:r>
          </a:p>
          <a:p>
            <a:pPr marL="0" indent="0">
              <a:buNone/>
            </a:pPr>
            <a:endParaRPr lang="en-US" sz="1400" dirty="0">
              <a:latin typeface="Cambria" panose="02040503050406030204" pitchFamily="18" charset="0"/>
            </a:endParaRPr>
          </a:p>
          <a:p>
            <a:pPr marL="0" indent="0">
              <a:buNone/>
            </a:pPr>
            <a:endParaRPr lang="en-US" sz="1400" dirty="0">
              <a:latin typeface="Cambria" panose="02040503050406030204" pitchFamily="18" charset="0"/>
            </a:endParaRPr>
          </a:p>
          <a:p>
            <a:pPr marL="0" indent="0">
              <a:buNone/>
            </a:pPr>
            <a:r>
              <a:rPr lang="en-US" sz="1400" dirty="0">
                <a:latin typeface="Cambria" panose="02040503050406030204" pitchFamily="18" charset="0"/>
              </a:rPr>
              <a:t>CONCLUSION </a:t>
            </a:r>
          </a:p>
          <a:p>
            <a:pPr marL="0" indent="0">
              <a:buNone/>
            </a:pPr>
            <a:r>
              <a:rPr lang="en-US" sz="1600" dirty="0"/>
              <a:t>There is no difference in payment mode for both cab companies</a:t>
            </a:r>
            <a:endParaRPr lang="en-US" sz="2400" dirty="0">
              <a:latin typeface="Cambria" panose="02040503050406030204" pitchFamily="18" charset="0"/>
            </a:endParaRPr>
          </a:p>
        </p:txBody>
      </p:sp>
      <p:pic>
        <p:nvPicPr>
          <p:cNvPr id="5" name="Picture 4">
            <a:extLst>
              <a:ext uri="{FF2B5EF4-FFF2-40B4-BE49-F238E27FC236}">
                <a16:creationId xmlns:a16="http://schemas.microsoft.com/office/drawing/2014/main" id="{FBED2AA7-F1A1-5EE6-3559-D55C9C999666}"/>
              </a:ext>
            </a:extLst>
          </p:cNvPr>
          <p:cNvPicPr>
            <a:picLocks noChangeAspect="1"/>
          </p:cNvPicPr>
          <p:nvPr/>
        </p:nvPicPr>
        <p:blipFill rotWithShape="1">
          <a:blip r:embed="rId2"/>
          <a:srcRect b="87008"/>
          <a:stretch/>
        </p:blipFill>
        <p:spPr>
          <a:xfrm>
            <a:off x="746760" y="3429000"/>
            <a:ext cx="7772400" cy="385194"/>
          </a:xfrm>
          <a:prstGeom prst="rect">
            <a:avLst/>
          </a:prstGeom>
        </p:spPr>
      </p:pic>
      <p:pic>
        <p:nvPicPr>
          <p:cNvPr id="7" name="Picture 6">
            <a:extLst>
              <a:ext uri="{FF2B5EF4-FFF2-40B4-BE49-F238E27FC236}">
                <a16:creationId xmlns:a16="http://schemas.microsoft.com/office/drawing/2014/main" id="{8340A75D-AFD2-BBEB-0DE0-4579FC0B782F}"/>
              </a:ext>
            </a:extLst>
          </p:cNvPr>
          <p:cNvPicPr>
            <a:picLocks noChangeAspect="1"/>
          </p:cNvPicPr>
          <p:nvPr/>
        </p:nvPicPr>
        <p:blipFill>
          <a:blip r:embed="rId3"/>
          <a:stretch>
            <a:fillRect/>
          </a:stretch>
        </p:blipFill>
        <p:spPr>
          <a:xfrm>
            <a:off x="746760" y="4458634"/>
            <a:ext cx="7772400" cy="455331"/>
          </a:xfrm>
          <a:prstGeom prst="rect">
            <a:avLst/>
          </a:prstGeom>
        </p:spPr>
      </p:pic>
    </p:spTree>
    <p:extLst>
      <p:ext uri="{BB962C8B-B14F-4D97-AF65-F5344CB8AC3E}">
        <p14:creationId xmlns:p14="http://schemas.microsoft.com/office/powerpoint/2010/main" val="1131393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1E6AF-9B11-D214-2DC2-774B380AB8E0}"/>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gn="l"/>
            <a:r>
              <a:rPr lang="en-US" sz="5400"/>
              <a:t>Conclusion</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0C545FF-5C4C-D3FF-97ED-5399E254D863}"/>
              </a:ext>
            </a:extLst>
          </p:cNvPr>
          <p:cNvSpPr txBox="1"/>
          <p:nvPr/>
        </p:nvSpPr>
        <p:spPr>
          <a:xfrm>
            <a:off x="541924" y="2807208"/>
            <a:ext cx="6121406" cy="3410712"/>
          </a:xfrm>
          <a:prstGeom prst="rect">
            <a:avLst/>
          </a:prstGeom>
        </p:spPr>
        <p:txBody>
          <a:bodyPr vert="horz" lIns="91440" tIns="45720" rIns="91440" bIns="45720" rtlCol="0" anchor="t">
            <a:normAutofit/>
          </a:bodyPr>
          <a:lstStyle/>
          <a:p>
            <a:pPr>
              <a:lnSpc>
                <a:spcPct val="110000"/>
              </a:lnSpc>
              <a:spcAft>
                <a:spcPts val="600"/>
              </a:spcAft>
            </a:pPr>
            <a:r>
              <a:rPr lang="en-US" sz="1600" dirty="0">
                <a:latin typeface="Cambria" panose="02040503050406030204" pitchFamily="18" charset="0"/>
              </a:rPr>
              <a:t>Yellow Cab Company is better than Pink Cab Company Because: </a:t>
            </a:r>
          </a:p>
          <a:p>
            <a:pPr marL="285750" indent="-228600">
              <a:lnSpc>
                <a:spcPct val="110000"/>
              </a:lnSpc>
              <a:spcAft>
                <a:spcPts val="600"/>
              </a:spcAft>
              <a:buFont typeface="Arial" panose="020B0604020202020204" pitchFamily="34" charset="0"/>
              <a:buChar char="•"/>
            </a:pPr>
            <a:r>
              <a:rPr lang="en-US" sz="1600" dirty="0">
                <a:latin typeface="Cambria" panose="02040503050406030204" pitchFamily="18" charset="0"/>
              </a:rPr>
              <a:t>Profit Margin </a:t>
            </a:r>
          </a:p>
          <a:p>
            <a:pPr marL="285750" indent="-228600">
              <a:lnSpc>
                <a:spcPct val="110000"/>
              </a:lnSpc>
              <a:spcAft>
                <a:spcPts val="600"/>
              </a:spcAft>
              <a:buFont typeface="Arial" panose="020B0604020202020204" pitchFamily="34" charset="0"/>
              <a:buChar char="•"/>
            </a:pPr>
            <a:r>
              <a:rPr lang="en-US" sz="1600" dirty="0">
                <a:latin typeface="Cambria" panose="02040503050406030204" pitchFamily="18" charset="0"/>
              </a:rPr>
              <a:t>More Users </a:t>
            </a:r>
          </a:p>
          <a:p>
            <a:pPr marL="285750" indent="-228600">
              <a:lnSpc>
                <a:spcPct val="110000"/>
              </a:lnSpc>
              <a:spcAft>
                <a:spcPts val="600"/>
              </a:spcAft>
              <a:buFont typeface="Arial" panose="020B0604020202020204" pitchFamily="34" charset="0"/>
              <a:buChar char="•"/>
            </a:pPr>
            <a:r>
              <a:rPr lang="en-US" sz="1600" dirty="0">
                <a:latin typeface="Cambria" panose="02040503050406030204" pitchFamily="18" charset="0"/>
              </a:rPr>
              <a:t>More transactions per Year</a:t>
            </a:r>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8" name="Graphic 7" descr="Taxi">
            <a:extLst>
              <a:ext uri="{FF2B5EF4-FFF2-40B4-BE49-F238E27FC236}">
                <a16:creationId xmlns:a16="http://schemas.microsoft.com/office/drawing/2014/main" id="{13E535D0-C5DB-3A5F-FCF2-8284372A34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446" y="640080"/>
            <a:ext cx="5577840" cy="5577840"/>
          </a:xfrm>
          <a:prstGeom prst="rect">
            <a:avLst/>
          </a:prstGeom>
        </p:spPr>
      </p:pic>
    </p:spTree>
    <p:extLst>
      <p:ext uri="{BB962C8B-B14F-4D97-AF65-F5344CB8AC3E}">
        <p14:creationId xmlns:p14="http://schemas.microsoft.com/office/powerpoint/2010/main" val="329029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7462-CB08-CE8E-6504-D05227166D1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C6AD170E-554B-04BF-5CB5-54DCFD6FEF7A}"/>
              </a:ext>
            </a:extLst>
          </p:cNvPr>
          <p:cNvSpPr>
            <a:spLocks noGrp="1"/>
          </p:cNvSpPr>
          <p:nvPr>
            <p:ph idx="1"/>
          </p:nvPr>
        </p:nvSpPr>
        <p:spPr/>
        <p:txBody>
          <a:bodyPr>
            <a:normAutofit/>
          </a:bodyPr>
          <a:lstStyle/>
          <a:p>
            <a:r>
              <a:rPr lang="en-US" sz="1400" b="0" i="0" dirty="0">
                <a:effectLst/>
                <a:latin typeface="Söhne"/>
              </a:rPr>
              <a:t>A private equity firm in the US, known as XYZ, intends to invest in the Cab industry due to the impressive growth it has experienced over the past few years, along with the presence of multiple key players in the market.</a:t>
            </a:r>
          </a:p>
          <a:p>
            <a:pPr algn="l"/>
            <a:r>
              <a:rPr lang="en-US" sz="1400" b="0" i="0" dirty="0">
                <a:effectLst/>
                <a:latin typeface="Söhne"/>
              </a:rPr>
              <a:t>The primary goal of this venture is to assist the XYZ firm in selecting the most suitable company for investment by providing actionable insights.</a:t>
            </a:r>
          </a:p>
          <a:p>
            <a:r>
              <a:rPr lang="en-US" sz="1400" b="0" i="0" dirty="0">
                <a:effectLst/>
                <a:latin typeface="Söhne"/>
              </a:rPr>
              <a:t>To achieve this objective, the analysis has been categorized into four sections, </a:t>
            </a:r>
          </a:p>
          <a:p>
            <a:pPr marL="400050" indent="-400050">
              <a:buFont typeface="+mj-lt"/>
              <a:buAutoNum type="romanLcPeriod"/>
            </a:pPr>
            <a:r>
              <a:rPr lang="en-US" sz="1200" b="0" i="0" dirty="0">
                <a:effectLst/>
                <a:latin typeface="Söhne"/>
              </a:rPr>
              <a:t>Data Understanding and Visualization, </a:t>
            </a:r>
          </a:p>
          <a:p>
            <a:pPr marL="400050" indent="-400050">
              <a:buFont typeface="+mj-lt"/>
              <a:buAutoNum type="romanLcPeriod"/>
            </a:pPr>
            <a:r>
              <a:rPr lang="en-US" sz="1200" b="0" i="0" dirty="0">
                <a:effectLst/>
                <a:latin typeface="Söhne"/>
              </a:rPr>
              <a:t>Finding the Cab company with the largest user base, </a:t>
            </a:r>
          </a:p>
          <a:p>
            <a:pPr marL="400050" indent="-400050">
              <a:buFont typeface="+mj-lt"/>
              <a:buAutoNum type="romanLcPeriod"/>
            </a:pPr>
            <a:r>
              <a:rPr lang="en-US" sz="1200" b="0" i="0" dirty="0">
                <a:effectLst/>
                <a:latin typeface="Söhne"/>
              </a:rPr>
              <a:t>Identifying the most affordable Cab company for users, </a:t>
            </a:r>
          </a:p>
          <a:p>
            <a:pPr marL="400050" indent="-400050">
              <a:buFont typeface="+mj-lt"/>
              <a:buAutoNum type="romanLcPeriod"/>
            </a:pPr>
            <a:r>
              <a:rPr lang="en-US" sz="1200" b="0" i="0" dirty="0">
                <a:effectLst/>
                <a:latin typeface="Söhne"/>
              </a:rPr>
              <a:t>determining the most profitable Cab company. </a:t>
            </a:r>
          </a:p>
          <a:p>
            <a:pPr marL="400050" indent="-400050">
              <a:buFont typeface="+mj-lt"/>
              <a:buAutoNum type="romanLcPeriod"/>
            </a:pPr>
            <a:r>
              <a:rPr lang="en-US" sz="1200" b="0" i="0" dirty="0">
                <a:effectLst/>
                <a:latin typeface="Söhne"/>
              </a:rPr>
              <a:t>Furthermore, various hypotheses will be developed and investigated to facilitate the decision-making process.</a:t>
            </a:r>
            <a:endParaRPr lang="en-US" sz="1200" dirty="0"/>
          </a:p>
        </p:txBody>
      </p:sp>
    </p:spTree>
    <p:extLst>
      <p:ext uri="{BB962C8B-B14F-4D97-AF65-F5344CB8AC3E}">
        <p14:creationId xmlns:p14="http://schemas.microsoft.com/office/powerpoint/2010/main" val="3686874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C0E68-3047-E6FF-62A8-B1F6B317D7EC}"/>
              </a:ext>
            </a:extLst>
          </p:cNvPr>
          <p:cNvSpPr>
            <a:spLocks noGrp="1"/>
          </p:cNvSpPr>
          <p:nvPr>
            <p:ph type="title"/>
          </p:nvPr>
        </p:nvSpPr>
        <p:spPr>
          <a:xfrm>
            <a:off x="630936" y="640080"/>
            <a:ext cx="4818888" cy="1481328"/>
          </a:xfrm>
        </p:spPr>
        <p:txBody>
          <a:bodyPr anchor="b">
            <a:normAutofit/>
          </a:bodyPr>
          <a:lstStyle/>
          <a:p>
            <a:r>
              <a:rPr lang="en-US" sz="5600"/>
              <a:t>Data Information</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9E55D4-C475-FA21-FAF8-B47CB6115D0C}"/>
              </a:ext>
            </a:extLst>
          </p:cNvPr>
          <p:cNvSpPr>
            <a:spLocks noGrp="1"/>
          </p:cNvSpPr>
          <p:nvPr>
            <p:ph idx="1"/>
          </p:nvPr>
        </p:nvSpPr>
        <p:spPr>
          <a:xfrm>
            <a:off x="630936" y="2670048"/>
            <a:ext cx="6557094" cy="3538728"/>
          </a:xfrm>
        </p:spPr>
        <p:txBody>
          <a:bodyPr anchor="t">
            <a:normAutofit/>
          </a:bodyPr>
          <a:lstStyle/>
          <a:p>
            <a:pPr>
              <a:lnSpc>
                <a:spcPct val="100000"/>
              </a:lnSpc>
            </a:pPr>
            <a:r>
              <a:rPr lang="en-US" sz="1300" b="0" i="0" dirty="0">
                <a:effectLst/>
                <a:latin typeface="Söhne"/>
              </a:rPr>
              <a:t>The dataset provided for analysis comprises four files. </a:t>
            </a:r>
          </a:p>
          <a:p>
            <a:pPr marL="342900" indent="-342900">
              <a:lnSpc>
                <a:spcPct val="100000"/>
              </a:lnSpc>
              <a:buFont typeface="+mj-lt"/>
              <a:buAutoNum type="arabicPeriod"/>
            </a:pPr>
            <a:r>
              <a:rPr lang="en-US" sz="1300" b="0" i="0" dirty="0">
                <a:effectLst/>
                <a:latin typeface="Söhne"/>
              </a:rPr>
              <a:t>The first file, </a:t>
            </a:r>
            <a:r>
              <a:rPr lang="en-US" sz="1300" b="0" i="0" dirty="0" err="1">
                <a:effectLst/>
                <a:latin typeface="Söhne"/>
              </a:rPr>
              <a:t>Cab_Data.csv</a:t>
            </a:r>
            <a:r>
              <a:rPr lang="en-US" sz="1300" b="0" i="0" dirty="0">
                <a:effectLst/>
                <a:latin typeface="Söhne"/>
              </a:rPr>
              <a:t>, contains comprehensive information about transactions for two cab companies.</a:t>
            </a:r>
          </a:p>
          <a:p>
            <a:pPr marL="342900" indent="-342900">
              <a:lnSpc>
                <a:spcPct val="100000"/>
              </a:lnSpc>
              <a:buFont typeface="+mj-lt"/>
              <a:buAutoNum type="arabicPeriod"/>
            </a:pPr>
            <a:r>
              <a:rPr lang="en-US" sz="1300" b="0" i="0" dirty="0">
                <a:effectLst/>
                <a:latin typeface="Söhne"/>
              </a:rPr>
              <a:t> The second file, </a:t>
            </a:r>
            <a:r>
              <a:rPr lang="en-US" sz="1300" b="0" i="0" dirty="0" err="1">
                <a:effectLst/>
                <a:latin typeface="Söhne"/>
              </a:rPr>
              <a:t>Customer_ID.csv</a:t>
            </a:r>
            <a:r>
              <a:rPr lang="en-US" sz="1300" b="0" i="0" dirty="0">
                <a:effectLst/>
                <a:latin typeface="Söhne"/>
              </a:rPr>
              <a:t>, acts as a mapping table that associates each customer's demographic details with a unique identifier. </a:t>
            </a:r>
          </a:p>
          <a:p>
            <a:pPr marL="342900" indent="-342900">
              <a:lnSpc>
                <a:spcPct val="100000"/>
              </a:lnSpc>
              <a:buFont typeface="+mj-lt"/>
              <a:buAutoNum type="arabicPeriod"/>
            </a:pPr>
            <a:r>
              <a:rPr lang="en-US" sz="1300" b="0" i="0" dirty="0">
                <a:effectLst/>
                <a:latin typeface="Söhne"/>
              </a:rPr>
              <a:t>The third file, </a:t>
            </a:r>
            <a:r>
              <a:rPr lang="en-US" sz="1300" b="0" i="0" dirty="0" err="1">
                <a:effectLst/>
                <a:latin typeface="Söhne"/>
              </a:rPr>
              <a:t>Transaction_ID.csv</a:t>
            </a:r>
            <a:r>
              <a:rPr lang="en-US" sz="1300" b="0" i="0" dirty="0">
                <a:effectLst/>
                <a:latin typeface="Söhne"/>
              </a:rPr>
              <a:t>, is another mapping table that links each transaction to its respective customer and payment mode. </a:t>
            </a:r>
          </a:p>
          <a:p>
            <a:pPr marL="342900" indent="-342900">
              <a:lnSpc>
                <a:spcPct val="100000"/>
              </a:lnSpc>
              <a:buFont typeface="+mj-lt"/>
              <a:buAutoNum type="arabicPeriod"/>
            </a:pPr>
            <a:r>
              <a:rPr lang="en-US" sz="1300" b="0" i="0" dirty="0">
                <a:effectLst/>
                <a:latin typeface="Söhne"/>
              </a:rPr>
              <a:t>Finally, the fourth file, </a:t>
            </a:r>
            <a:r>
              <a:rPr lang="en-US" sz="1300" b="0" i="0" dirty="0" err="1">
                <a:effectLst/>
                <a:latin typeface="Söhne"/>
              </a:rPr>
              <a:t>City.csv</a:t>
            </a:r>
            <a:r>
              <a:rPr lang="en-US" sz="1300" b="0" i="0" dirty="0">
                <a:effectLst/>
                <a:latin typeface="Söhne"/>
              </a:rPr>
              <a:t>, contains a list of US cities, their population, and the number of cab users in each city. </a:t>
            </a:r>
          </a:p>
          <a:p>
            <a:pPr>
              <a:lnSpc>
                <a:spcPct val="100000"/>
              </a:lnSpc>
            </a:pPr>
            <a:r>
              <a:rPr lang="en-US" sz="1300" b="0" i="0" dirty="0">
                <a:effectLst/>
                <a:latin typeface="Söhne"/>
              </a:rPr>
              <a:t>These files serve as valuable resources for conducting the analysis on the cab industry investment opportunity for the XYZ private equity firm.</a:t>
            </a:r>
            <a:endParaRPr lang="en-US" sz="1300" dirty="0"/>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Graphic 6" descr="Database">
            <a:extLst>
              <a:ext uri="{FF2B5EF4-FFF2-40B4-BE49-F238E27FC236}">
                <a16:creationId xmlns:a16="http://schemas.microsoft.com/office/drawing/2014/main" id="{2C29026C-157C-65C8-A531-175A4900BE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640824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D2620-823D-B588-DBDB-8040DE12E824}"/>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nSpc>
                <a:spcPct val="90000"/>
              </a:lnSpc>
            </a:pPr>
            <a:r>
              <a:rPr lang="en-US" sz="7400"/>
              <a:t>Relationships Between Variables</a:t>
            </a: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B05CCCD-6BAB-B6A0-C92C-5484563BB2C2}"/>
              </a:ext>
            </a:extLst>
          </p:cNvPr>
          <p:cNvPicPr>
            <a:picLocks noGrp="1" noChangeAspect="1"/>
          </p:cNvPicPr>
          <p:nvPr>
            <p:ph idx="1"/>
          </p:nvPr>
        </p:nvPicPr>
        <p:blipFill rotWithShape="1">
          <a:blip r:embed="rId2"/>
          <a:srcRect r="8977" b="2"/>
          <a:stretch/>
        </p:blipFill>
        <p:spPr>
          <a:xfrm>
            <a:off x="4128262" y="0"/>
            <a:ext cx="771321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4158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D0231-ECF3-EDE6-236C-9F3C6E156310}"/>
              </a:ext>
            </a:extLst>
          </p:cNvPr>
          <p:cNvSpPr>
            <a:spLocks noGrp="1"/>
          </p:cNvSpPr>
          <p:nvPr>
            <p:ph type="title"/>
          </p:nvPr>
        </p:nvSpPr>
        <p:spPr>
          <a:xfrm>
            <a:off x="630936" y="639520"/>
            <a:ext cx="3429000" cy="1719072"/>
          </a:xfrm>
        </p:spPr>
        <p:txBody>
          <a:bodyPr anchor="b">
            <a:normAutofit/>
          </a:bodyPr>
          <a:lstStyle/>
          <a:p>
            <a:pPr>
              <a:lnSpc>
                <a:spcPct val="90000"/>
              </a:lnSpc>
            </a:pPr>
            <a:r>
              <a:rPr lang="en-US" sz="4600"/>
              <a:t>Correlation Between Variables</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81595A-BDFB-E006-7AB3-7220EFD6881F}"/>
              </a:ext>
            </a:extLst>
          </p:cNvPr>
          <p:cNvSpPr>
            <a:spLocks noGrp="1"/>
          </p:cNvSpPr>
          <p:nvPr>
            <p:ph idx="1"/>
          </p:nvPr>
        </p:nvSpPr>
        <p:spPr>
          <a:xfrm>
            <a:off x="630936" y="2807208"/>
            <a:ext cx="3429000" cy="3410712"/>
          </a:xfrm>
        </p:spPr>
        <p:txBody>
          <a:bodyPr anchor="t">
            <a:normAutofit/>
          </a:bodyPr>
          <a:lstStyle/>
          <a:p>
            <a:r>
              <a:rPr lang="en-US" sz="2400" dirty="0"/>
              <a:t>As we can see there is a strong correlation between </a:t>
            </a:r>
          </a:p>
          <a:p>
            <a:pPr marL="0" indent="0">
              <a:buNone/>
            </a:pPr>
            <a:r>
              <a:rPr lang="en-US" sz="2400" dirty="0"/>
              <a:t>• Population vs Users </a:t>
            </a:r>
          </a:p>
          <a:p>
            <a:pPr marL="0" indent="0">
              <a:buNone/>
            </a:pPr>
            <a:r>
              <a:rPr lang="en-US" sz="2400" dirty="0"/>
              <a:t>• Price Charged vs Cost of Trip vs KM Travelled</a:t>
            </a:r>
          </a:p>
        </p:txBody>
      </p:sp>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3" descr="Table&#10;&#10;Description automatically generated">
            <a:extLst>
              <a:ext uri="{FF2B5EF4-FFF2-40B4-BE49-F238E27FC236}">
                <a16:creationId xmlns:a16="http://schemas.microsoft.com/office/drawing/2014/main" id="{F5423320-C970-69BA-446A-0F8613C1106D}"/>
              </a:ext>
            </a:extLst>
          </p:cNvPr>
          <p:cNvPicPr>
            <a:picLocks noChangeAspect="1"/>
          </p:cNvPicPr>
          <p:nvPr/>
        </p:nvPicPr>
        <p:blipFill>
          <a:blip r:embed="rId4"/>
          <a:stretch>
            <a:fillRect/>
          </a:stretch>
        </p:blipFill>
        <p:spPr>
          <a:xfrm>
            <a:off x="4654296" y="1142144"/>
            <a:ext cx="6903720" cy="4573712"/>
          </a:xfrm>
          <a:prstGeom prst="rect">
            <a:avLst/>
          </a:prstGeom>
        </p:spPr>
      </p:pic>
    </p:spTree>
    <p:extLst>
      <p:ext uri="{BB962C8B-B14F-4D97-AF65-F5344CB8AC3E}">
        <p14:creationId xmlns:p14="http://schemas.microsoft.com/office/powerpoint/2010/main" val="417270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0">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A5D21-88A7-3269-4489-297B09D72A19}"/>
              </a:ext>
            </a:extLst>
          </p:cNvPr>
          <p:cNvSpPr>
            <a:spLocks noGrp="1"/>
          </p:cNvSpPr>
          <p:nvPr>
            <p:ph type="title"/>
          </p:nvPr>
        </p:nvSpPr>
        <p:spPr>
          <a:xfrm>
            <a:off x="7998581" y="643467"/>
            <a:ext cx="3562483" cy="3569241"/>
          </a:xfrm>
        </p:spPr>
        <p:txBody>
          <a:bodyPr vert="horz" lIns="91440" tIns="45720" rIns="91440" bIns="45720" rtlCol="0" anchor="b">
            <a:normAutofit/>
          </a:bodyPr>
          <a:lstStyle/>
          <a:p>
            <a:r>
              <a:rPr lang="en-US" sz="5800"/>
              <a:t>Which Company has more Users?</a:t>
            </a:r>
          </a:p>
        </p:txBody>
      </p:sp>
      <p:sp>
        <p:nvSpPr>
          <p:cNvPr id="3" name="Content Placeholder 2">
            <a:extLst>
              <a:ext uri="{FF2B5EF4-FFF2-40B4-BE49-F238E27FC236}">
                <a16:creationId xmlns:a16="http://schemas.microsoft.com/office/drawing/2014/main" id="{EAB98C6C-1D14-77AF-79E5-6D1DC6567900}"/>
              </a:ext>
            </a:extLst>
          </p:cNvPr>
          <p:cNvSpPr>
            <a:spLocks noGrp="1"/>
          </p:cNvSpPr>
          <p:nvPr>
            <p:ph idx="1"/>
          </p:nvPr>
        </p:nvSpPr>
        <p:spPr>
          <a:xfrm>
            <a:off x="7998581" y="4631161"/>
            <a:ext cx="3562483" cy="1186709"/>
          </a:xfrm>
        </p:spPr>
        <p:txBody>
          <a:bodyPr vert="horz" lIns="91440" tIns="45720" rIns="91440" bIns="45720" rtlCol="0">
            <a:normAutofit fontScale="92500"/>
          </a:bodyPr>
          <a:lstStyle/>
          <a:p>
            <a:pPr marL="0" indent="0">
              <a:buNone/>
            </a:pPr>
            <a:r>
              <a:rPr lang="en-US" dirty="0"/>
              <a:t>As we can see users like to ride on Yellow cab more as compared to Pink Cab</a:t>
            </a: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58E8CA-0218-BFA5-4AE9-C52DC54F286D}"/>
              </a:ext>
            </a:extLst>
          </p:cNvPr>
          <p:cNvPicPr>
            <a:picLocks noChangeAspect="1"/>
          </p:cNvPicPr>
          <p:nvPr/>
        </p:nvPicPr>
        <p:blipFill>
          <a:blip r:embed="rId2"/>
          <a:stretch>
            <a:fillRect/>
          </a:stretch>
        </p:blipFill>
        <p:spPr>
          <a:xfrm>
            <a:off x="563464" y="640080"/>
            <a:ext cx="6727767" cy="5550408"/>
          </a:xfrm>
          <a:prstGeom prst="rect">
            <a:avLst/>
          </a:prstGeom>
        </p:spPr>
      </p:pic>
    </p:spTree>
    <p:extLst>
      <p:ext uri="{BB962C8B-B14F-4D97-AF65-F5344CB8AC3E}">
        <p14:creationId xmlns:p14="http://schemas.microsoft.com/office/powerpoint/2010/main" val="24009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6E1DE-7DF0-4667-A319-02F5FB195719}"/>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5600"/>
              <a:t>Which Company has a high price charged?</a:t>
            </a:r>
          </a:p>
        </p:txBody>
      </p:sp>
      <p:sp>
        <p:nvSpPr>
          <p:cNvPr id="3" name="Content Placeholder 2">
            <a:extLst>
              <a:ext uri="{FF2B5EF4-FFF2-40B4-BE49-F238E27FC236}">
                <a16:creationId xmlns:a16="http://schemas.microsoft.com/office/drawing/2014/main" id="{57727489-4557-3525-30D6-EE09ED4034ED}"/>
              </a:ext>
            </a:extLst>
          </p:cNvPr>
          <p:cNvSpPr>
            <a:spLocks noGrp="1"/>
          </p:cNvSpPr>
          <p:nvPr>
            <p:ph idx="1"/>
          </p:nvPr>
        </p:nvSpPr>
        <p:spPr>
          <a:xfrm>
            <a:off x="638881" y="1742598"/>
            <a:ext cx="10909643" cy="552659"/>
          </a:xfrm>
        </p:spPr>
        <p:txBody>
          <a:bodyPr vert="horz" lIns="91440" tIns="45720" rIns="91440" bIns="45720" rtlCol="0" anchor="ctr">
            <a:normAutofit/>
          </a:bodyPr>
          <a:lstStyle/>
          <a:p>
            <a:pPr marL="0" indent="0" algn="ctr">
              <a:buNone/>
            </a:pPr>
            <a:r>
              <a:rPr lang="en-US" sz="2400"/>
              <a:t>As we can see Price Charged for Yellow Cab is highest as compared to Pink Cab</a:t>
            </a:r>
          </a:p>
        </p:txBody>
      </p:sp>
      <p:pic>
        <p:nvPicPr>
          <p:cNvPr id="4" name="Picture 3">
            <a:extLst>
              <a:ext uri="{FF2B5EF4-FFF2-40B4-BE49-F238E27FC236}">
                <a16:creationId xmlns:a16="http://schemas.microsoft.com/office/drawing/2014/main" id="{97AD0F76-D5BA-D04D-1377-740E044D17A3}"/>
              </a:ext>
            </a:extLst>
          </p:cNvPr>
          <p:cNvPicPr>
            <a:picLocks noChangeAspect="1"/>
          </p:cNvPicPr>
          <p:nvPr/>
        </p:nvPicPr>
        <p:blipFill>
          <a:blip r:embed="rId2"/>
          <a:stretch>
            <a:fillRect/>
          </a:stretch>
        </p:blipFill>
        <p:spPr>
          <a:xfrm>
            <a:off x="2854237" y="2633472"/>
            <a:ext cx="6480477" cy="3904488"/>
          </a:xfrm>
          <a:prstGeom prst="rect">
            <a:avLst/>
          </a:prstGeom>
        </p:spPr>
      </p:pic>
    </p:spTree>
    <p:extLst>
      <p:ext uri="{BB962C8B-B14F-4D97-AF65-F5344CB8AC3E}">
        <p14:creationId xmlns:p14="http://schemas.microsoft.com/office/powerpoint/2010/main" val="86630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10">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2">
            <a:extLst>
              <a:ext uri="{FF2B5EF4-FFF2-40B4-BE49-F238E27FC236}">
                <a16:creationId xmlns:a16="http://schemas.microsoft.com/office/drawing/2014/main" id="{AF4AE179-A75B-4007-B5FA-8139ACF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8969" y="1168517"/>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AAA180"/>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F2BF37E-657A-EFC5-25AB-3DC0B262B011}"/>
              </a:ext>
            </a:extLst>
          </p:cNvPr>
          <p:cNvSpPr>
            <a:spLocks noGrp="1"/>
          </p:cNvSpPr>
          <p:nvPr>
            <p:ph type="title"/>
          </p:nvPr>
        </p:nvSpPr>
        <p:spPr>
          <a:xfrm>
            <a:off x="7124135" y="2156348"/>
            <a:ext cx="3971495" cy="1866748"/>
          </a:xfrm>
        </p:spPr>
        <p:txBody>
          <a:bodyPr vert="horz" lIns="91440" tIns="45720" rIns="91440" bIns="45720" rtlCol="0" anchor="b">
            <a:normAutofit/>
          </a:bodyPr>
          <a:lstStyle/>
          <a:p>
            <a:pPr algn="ctr"/>
            <a:r>
              <a:rPr lang="en-US" sz="5800">
                <a:solidFill>
                  <a:srgbClr val="FFFFFF"/>
                </a:solidFill>
              </a:rPr>
              <a:t>KM Travelled Distribution</a:t>
            </a:r>
          </a:p>
        </p:txBody>
      </p:sp>
      <p:sp>
        <p:nvSpPr>
          <p:cNvPr id="3" name="Content Placeholder 2">
            <a:extLst>
              <a:ext uri="{FF2B5EF4-FFF2-40B4-BE49-F238E27FC236}">
                <a16:creationId xmlns:a16="http://schemas.microsoft.com/office/drawing/2014/main" id="{EA96B328-0A8F-88AF-1192-917DE0A75AC4}"/>
              </a:ext>
            </a:extLst>
          </p:cNvPr>
          <p:cNvSpPr>
            <a:spLocks noGrp="1"/>
          </p:cNvSpPr>
          <p:nvPr>
            <p:ph idx="1"/>
          </p:nvPr>
        </p:nvSpPr>
        <p:spPr>
          <a:xfrm>
            <a:off x="7575895" y="4023096"/>
            <a:ext cx="3055712" cy="845046"/>
          </a:xfrm>
        </p:spPr>
        <p:txBody>
          <a:bodyPr vert="horz" lIns="91440" tIns="45720" rIns="91440" bIns="45720" rtlCol="0">
            <a:normAutofit/>
          </a:bodyPr>
          <a:lstStyle/>
          <a:p>
            <a:pPr marL="0" indent="0" algn="ctr">
              <a:lnSpc>
                <a:spcPct val="100000"/>
              </a:lnSpc>
              <a:buNone/>
            </a:pPr>
            <a:r>
              <a:rPr lang="en-US" sz="2000" b="1" dirty="0">
                <a:solidFill>
                  <a:srgbClr val="FFFFFF"/>
                </a:solidFill>
              </a:rPr>
              <a:t>Most of the rides varies from 2 to 48 KM.</a:t>
            </a:r>
          </a:p>
        </p:txBody>
      </p:sp>
      <p:sp>
        <p:nvSpPr>
          <p:cNvPr id="1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AAA180"/>
          </a:solidFill>
          <a:ln w="38100" cap="rnd">
            <a:solidFill>
              <a:srgbClr val="AAA1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 histogram&#10;&#10;Description automatically generated">
            <a:extLst>
              <a:ext uri="{FF2B5EF4-FFF2-40B4-BE49-F238E27FC236}">
                <a16:creationId xmlns:a16="http://schemas.microsoft.com/office/drawing/2014/main" id="{7F7C95BA-F291-1BA9-C687-7EBDA6DB0F3F}"/>
              </a:ext>
            </a:extLst>
          </p:cNvPr>
          <p:cNvPicPr>
            <a:picLocks noChangeAspect="1"/>
          </p:cNvPicPr>
          <p:nvPr/>
        </p:nvPicPr>
        <p:blipFill>
          <a:blip r:embed="rId2"/>
          <a:stretch>
            <a:fillRect/>
          </a:stretch>
        </p:blipFill>
        <p:spPr>
          <a:xfrm>
            <a:off x="643467" y="1412343"/>
            <a:ext cx="5448327" cy="3936414"/>
          </a:xfrm>
          <a:prstGeom prst="rect">
            <a:avLst/>
          </a:prstGeom>
        </p:spPr>
      </p:pic>
    </p:spTree>
    <p:extLst>
      <p:ext uri="{BB962C8B-B14F-4D97-AF65-F5344CB8AC3E}">
        <p14:creationId xmlns:p14="http://schemas.microsoft.com/office/powerpoint/2010/main" val="153051117"/>
      </p:ext>
    </p:extLst>
  </p:cSld>
  <p:clrMapOvr>
    <a:masterClrMapping/>
  </p:clrMapOvr>
</p:sld>
</file>

<file path=ppt/theme/theme1.xml><?xml version="1.0" encoding="utf-8"?>
<a:theme xmlns:a="http://schemas.openxmlformats.org/drawingml/2006/main" name="Sketchy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39</TotalTime>
  <Words>821</Words>
  <Application>Microsoft Macintosh PowerPoint</Application>
  <PresentationFormat>Widescreen</PresentationFormat>
  <Paragraphs>89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Baloo Bhaijaan</vt:lpstr>
      <vt:lpstr>Cambria</vt:lpstr>
      <vt:lpstr>Söhne</vt:lpstr>
      <vt:lpstr>The Hand Bold</vt:lpstr>
      <vt:lpstr>The Serif Hand Black</vt:lpstr>
      <vt:lpstr>SketchyVTI</vt:lpstr>
      <vt:lpstr>Project: G2M Insight For Cab Investment Firm</vt:lpstr>
      <vt:lpstr>Outline</vt:lpstr>
      <vt:lpstr>Problem Statement</vt:lpstr>
      <vt:lpstr>Data Information</vt:lpstr>
      <vt:lpstr>Relationships Between Variables</vt:lpstr>
      <vt:lpstr>Correlation Between Variables</vt:lpstr>
      <vt:lpstr>Which Company has more Users?</vt:lpstr>
      <vt:lpstr>Which Company has a high price charged?</vt:lpstr>
      <vt:lpstr>KM Travelled Distribution</vt:lpstr>
      <vt:lpstr>Payment Mode</vt:lpstr>
      <vt:lpstr>Users w.r.t Gender</vt:lpstr>
      <vt:lpstr>Users w.r.t Cities</vt:lpstr>
      <vt:lpstr>Profit Margin</vt:lpstr>
      <vt:lpstr>Profit Margin w.r.t Time</vt:lpstr>
      <vt:lpstr>Users w.r.t Population</vt:lpstr>
      <vt:lpstr>Average Age of Users</vt:lpstr>
      <vt:lpstr>Average Income of Users</vt:lpstr>
      <vt:lpstr>Price Charged w.r.t Distance</vt:lpstr>
      <vt:lpstr>Hypothesis 1: Is there any difference in profit regarding Gender</vt:lpstr>
      <vt:lpstr>Hypothesis 2: Is there any difference in Profit regarding Age</vt:lpstr>
      <vt:lpstr>Hypothesis 3: Is there any difference in Profit regarding Payment mode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G2M Insight For Cab Investment Firm</dc:title>
  <dc:creator>Goyal, Shubh</dc:creator>
  <cp:lastModifiedBy>Goyal, Shubh</cp:lastModifiedBy>
  <cp:revision>1</cp:revision>
  <dcterms:created xsi:type="dcterms:W3CDTF">2023-04-20T02:58:59Z</dcterms:created>
  <dcterms:modified xsi:type="dcterms:W3CDTF">2023-04-20T03:38:33Z</dcterms:modified>
</cp:coreProperties>
</file>